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7" r:id="rId5"/>
  </p:sldIdLst>
  <p:sldSz cx="43891200" cy="32918400"/>
  <p:notesSz cx="20104100" cy="15081250"/>
  <p:defaultTextStyle>
    <a:defPPr>
      <a:defRPr lang="en-US"/>
    </a:defPPr>
    <a:lvl1pPr marL="0" algn="l" defTabSz="2470403" rtl="0" eaLnBrk="1" latinLnBrk="0" hangingPunct="1">
      <a:defRPr sz="4863" kern="1200">
        <a:solidFill>
          <a:schemeClr val="tx1"/>
        </a:solidFill>
        <a:latin typeface="+mn-lt"/>
        <a:ea typeface="+mn-ea"/>
        <a:cs typeface="+mn-cs"/>
      </a:defRPr>
    </a:lvl1pPr>
    <a:lvl2pPr marL="1235201" algn="l" defTabSz="2470403" rtl="0" eaLnBrk="1" latinLnBrk="0" hangingPunct="1">
      <a:defRPr sz="4863" kern="1200">
        <a:solidFill>
          <a:schemeClr val="tx1"/>
        </a:solidFill>
        <a:latin typeface="+mn-lt"/>
        <a:ea typeface="+mn-ea"/>
        <a:cs typeface="+mn-cs"/>
      </a:defRPr>
    </a:lvl2pPr>
    <a:lvl3pPr marL="2470403" algn="l" defTabSz="2470403" rtl="0" eaLnBrk="1" latinLnBrk="0" hangingPunct="1">
      <a:defRPr sz="4863" kern="1200">
        <a:solidFill>
          <a:schemeClr val="tx1"/>
        </a:solidFill>
        <a:latin typeface="+mn-lt"/>
        <a:ea typeface="+mn-ea"/>
        <a:cs typeface="+mn-cs"/>
      </a:defRPr>
    </a:lvl3pPr>
    <a:lvl4pPr marL="3705605" algn="l" defTabSz="2470403" rtl="0" eaLnBrk="1" latinLnBrk="0" hangingPunct="1">
      <a:defRPr sz="4863" kern="1200">
        <a:solidFill>
          <a:schemeClr val="tx1"/>
        </a:solidFill>
        <a:latin typeface="+mn-lt"/>
        <a:ea typeface="+mn-ea"/>
        <a:cs typeface="+mn-cs"/>
      </a:defRPr>
    </a:lvl4pPr>
    <a:lvl5pPr marL="4940808" algn="l" defTabSz="2470403" rtl="0" eaLnBrk="1" latinLnBrk="0" hangingPunct="1">
      <a:defRPr sz="4863" kern="1200">
        <a:solidFill>
          <a:schemeClr val="tx1"/>
        </a:solidFill>
        <a:latin typeface="+mn-lt"/>
        <a:ea typeface="+mn-ea"/>
        <a:cs typeface="+mn-cs"/>
      </a:defRPr>
    </a:lvl5pPr>
    <a:lvl6pPr marL="6176009" algn="l" defTabSz="2470403" rtl="0" eaLnBrk="1" latinLnBrk="0" hangingPunct="1">
      <a:defRPr sz="4863" kern="1200">
        <a:solidFill>
          <a:schemeClr val="tx1"/>
        </a:solidFill>
        <a:latin typeface="+mn-lt"/>
        <a:ea typeface="+mn-ea"/>
        <a:cs typeface="+mn-cs"/>
      </a:defRPr>
    </a:lvl6pPr>
    <a:lvl7pPr marL="7411211" algn="l" defTabSz="2470403" rtl="0" eaLnBrk="1" latinLnBrk="0" hangingPunct="1">
      <a:defRPr sz="4863" kern="1200">
        <a:solidFill>
          <a:schemeClr val="tx1"/>
        </a:solidFill>
        <a:latin typeface="+mn-lt"/>
        <a:ea typeface="+mn-ea"/>
        <a:cs typeface="+mn-cs"/>
      </a:defRPr>
    </a:lvl7pPr>
    <a:lvl8pPr marL="8646415" algn="l" defTabSz="2470403" rtl="0" eaLnBrk="1" latinLnBrk="0" hangingPunct="1">
      <a:defRPr sz="4863" kern="1200">
        <a:solidFill>
          <a:schemeClr val="tx1"/>
        </a:solidFill>
        <a:latin typeface="+mn-lt"/>
        <a:ea typeface="+mn-ea"/>
        <a:cs typeface="+mn-cs"/>
      </a:defRPr>
    </a:lvl8pPr>
    <a:lvl9pPr marL="9881616" algn="l" defTabSz="2470403" rtl="0" eaLnBrk="1" latinLnBrk="0" hangingPunct="1">
      <a:defRPr sz="486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9" userDrawn="1">
          <p15:clr>
            <a:srgbClr val="A4A3A4"/>
          </p15:clr>
        </p15:guide>
        <p15:guide id="2" pos="47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p:cViewPr>
        <p:scale>
          <a:sx n="30" d="100"/>
          <a:sy n="30" d="100"/>
        </p:scale>
        <p:origin x="808" y="-72"/>
      </p:cViewPr>
      <p:guideLst>
        <p:guide orient="horz" pos="6289"/>
        <p:guide pos="471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46" y="10204707"/>
            <a:ext cx="37307521" cy="5616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3" y="18434313"/>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25715" y="26122"/>
            <a:ext cx="29415144" cy="919826"/>
          </a:xfrm>
        </p:spPr>
        <p:txBody>
          <a:bodyPr lIns="0" tIns="0" rIns="0" bIns="0"/>
          <a:lstStyle>
            <a:lvl1pPr>
              <a:defRPr sz="5978"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25715" y="26122"/>
            <a:ext cx="29415144" cy="919826"/>
          </a:xfrm>
        </p:spPr>
        <p:txBody>
          <a:bodyPr lIns="0" tIns="0" rIns="0" bIns="0"/>
          <a:lstStyle>
            <a:lvl1pPr>
              <a:defRPr sz="5978" b="1" i="0">
                <a:solidFill>
                  <a:schemeClr val="bg1"/>
                </a:solidFill>
                <a:latin typeface="Verdana"/>
                <a:cs typeface="Verdana"/>
              </a:defRPr>
            </a:lvl1pPr>
          </a:lstStyle>
          <a:p>
            <a:endParaRPr/>
          </a:p>
        </p:txBody>
      </p:sp>
      <p:sp>
        <p:nvSpPr>
          <p:cNvPr id="3" name="Holder 3"/>
          <p:cNvSpPr>
            <a:spLocks noGrp="1"/>
          </p:cNvSpPr>
          <p:nvPr>
            <p:ph sz="half" idx="2"/>
          </p:nvPr>
        </p:nvSpPr>
        <p:spPr>
          <a:xfrm>
            <a:off x="2194565" y="7571241"/>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70" y="7571241"/>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25715" y="26122"/>
            <a:ext cx="29415144" cy="919826"/>
          </a:xfrm>
        </p:spPr>
        <p:txBody>
          <a:bodyPr lIns="0" tIns="0" rIns="0" bIns="0"/>
          <a:lstStyle>
            <a:lvl1pPr>
              <a:defRPr sz="5978"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 y="4"/>
            <a:ext cx="43891197" cy="3933859"/>
          </a:xfrm>
          <a:prstGeom prst="rect">
            <a:avLst/>
          </a:prstGeom>
          <a:blipFill>
            <a:blip r:embed="rId7" cstate="print"/>
            <a:stretch>
              <a:fillRect/>
            </a:stretch>
          </a:blipFill>
        </p:spPr>
        <p:txBody>
          <a:bodyPr wrap="square" lIns="0" tIns="0" rIns="0" bIns="0" rtlCol="0"/>
          <a:lstStyle/>
          <a:p>
            <a:endParaRPr sz="2948"/>
          </a:p>
        </p:txBody>
      </p:sp>
      <p:sp>
        <p:nvSpPr>
          <p:cNvPr id="2" name="Holder 2"/>
          <p:cNvSpPr>
            <a:spLocks noGrp="1"/>
          </p:cNvSpPr>
          <p:nvPr>
            <p:ph type="title"/>
          </p:nvPr>
        </p:nvSpPr>
        <p:spPr>
          <a:xfrm>
            <a:off x="825715" y="26117"/>
            <a:ext cx="29415144" cy="561692"/>
          </a:xfrm>
          <a:prstGeom prst="rect">
            <a:avLst/>
          </a:prstGeom>
        </p:spPr>
        <p:txBody>
          <a:bodyPr wrap="square" lIns="0" tIns="0" rIns="0" bIns="0">
            <a:spAutoFit/>
          </a:bodyPr>
          <a:lstStyle>
            <a:lvl1pPr>
              <a:defRPr sz="3650" b="1" i="0">
                <a:solidFill>
                  <a:schemeClr val="bg1"/>
                </a:solidFill>
                <a:latin typeface="Verdana"/>
                <a:cs typeface="Verdana"/>
              </a:defRPr>
            </a:lvl1pPr>
          </a:lstStyle>
          <a:p>
            <a:endParaRPr/>
          </a:p>
        </p:txBody>
      </p:sp>
      <p:sp>
        <p:nvSpPr>
          <p:cNvPr id="3" name="Holder 3"/>
          <p:cNvSpPr>
            <a:spLocks noGrp="1"/>
          </p:cNvSpPr>
          <p:nvPr>
            <p:ph type="body" idx="1"/>
          </p:nvPr>
        </p:nvSpPr>
        <p:spPr>
          <a:xfrm>
            <a:off x="2194563" y="7571241"/>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9"/>
            <a:ext cx="14045184" cy="748346"/>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6" y="30614119"/>
            <a:ext cx="10094977" cy="748346"/>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4/5/24</a:t>
            </a:fld>
            <a:endParaRPr lang="en-US"/>
          </a:p>
        </p:txBody>
      </p:sp>
      <p:sp>
        <p:nvSpPr>
          <p:cNvPr id="6" name="Holder 6"/>
          <p:cNvSpPr>
            <a:spLocks noGrp="1"/>
          </p:cNvSpPr>
          <p:nvPr>
            <p:ph type="sldNum" sz="quarter" idx="7"/>
          </p:nvPr>
        </p:nvSpPr>
        <p:spPr>
          <a:xfrm>
            <a:off x="31601671" y="30614119"/>
            <a:ext cx="10094977" cy="748346"/>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748627">
        <a:defRPr>
          <a:latin typeface="+mn-lt"/>
          <a:ea typeface="+mn-ea"/>
          <a:cs typeface="+mn-cs"/>
        </a:defRPr>
      </a:lvl2pPr>
      <a:lvl3pPr marL="1497254">
        <a:defRPr>
          <a:latin typeface="+mn-lt"/>
          <a:ea typeface="+mn-ea"/>
          <a:cs typeface="+mn-cs"/>
        </a:defRPr>
      </a:lvl3pPr>
      <a:lvl4pPr marL="2245881">
        <a:defRPr>
          <a:latin typeface="+mn-lt"/>
          <a:ea typeface="+mn-ea"/>
          <a:cs typeface="+mn-cs"/>
        </a:defRPr>
      </a:lvl4pPr>
      <a:lvl5pPr marL="2994507">
        <a:defRPr>
          <a:latin typeface="+mn-lt"/>
          <a:ea typeface="+mn-ea"/>
          <a:cs typeface="+mn-cs"/>
        </a:defRPr>
      </a:lvl5pPr>
      <a:lvl6pPr marL="3743134">
        <a:defRPr>
          <a:latin typeface="+mn-lt"/>
          <a:ea typeface="+mn-ea"/>
          <a:cs typeface="+mn-cs"/>
        </a:defRPr>
      </a:lvl6pPr>
      <a:lvl7pPr marL="4491760">
        <a:defRPr>
          <a:latin typeface="+mn-lt"/>
          <a:ea typeface="+mn-ea"/>
          <a:cs typeface="+mn-cs"/>
        </a:defRPr>
      </a:lvl7pPr>
      <a:lvl8pPr marL="5240388">
        <a:defRPr>
          <a:latin typeface="+mn-lt"/>
          <a:ea typeface="+mn-ea"/>
          <a:cs typeface="+mn-cs"/>
        </a:defRPr>
      </a:lvl8pPr>
      <a:lvl9pPr marL="5989016">
        <a:defRPr>
          <a:latin typeface="+mn-lt"/>
          <a:ea typeface="+mn-ea"/>
          <a:cs typeface="+mn-cs"/>
        </a:defRPr>
      </a:lvl9pPr>
    </p:bodyStyle>
    <p:otherStyle>
      <a:lvl1pPr marL="0">
        <a:defRPr>
          <a:latin typeface="+mn-lt"/>
          <a:ea typeface="+mn-ea"/>
          <a:cs typeface="+mn-cs"/>
        </a:defRPr>
      </a:lvl1pPr>
      <a:lvl2pPr marL="748627">
        <a:defRPr>
          <a:latin typeface="+mn-lt"/>
          <a:ea typeface="+mn-ea"/>
          <a:cs typeface="+mn-cs"/>
        </a:defRPr>
      </a:lvl2pPr>
      <a:lvl3pPr marL="1497254">
        <a:defRPr>
          <a:latin typeface="+mn-lt"/>
          <a:ea typeface="+mn-ea"/>
          <a:cs typeface="+mn-cs"/>
        </a:defRPr>
      </a:lvl3pPr>
      <a:lvl4pPr marL="2245881">
        <a:defRPr>
          <a:latin typeface="+mn-lt"/>
          <a:ea typeface="+mn-ea"/>
          <a:cs typeface="+mn-cs"/>
        </a:defRPr>
      </a:lvl4pPr>
      <a:lvl5pPr marL="2994507">
        <a:defRPr>
          <a:latin typeface="+mn-lt"/>
          <a:ea typeface="+mn-ea"/>
          <a:cs typeface="+mn-cs"/>
        </a:defRPr>
      </a:lvl5pPr>
      <a:lvl6pPr marL="3743134">
        <a:defRPr>
          <a:latin typeface="+mn-lt"/>
          <a:ea typeface="+mn-ea"/>
          <a:cs typeface="+mn-cs"/>
        </a:defRPr>
      </a:lvl6pPr>
      <a:lvl7pPr marL="4491760">
        <a:defRPr>
          <a:latin typeface="+mn-lt"/>
          <a:ea typeface="+mn-ea"/>
          <a:cs typeface="+mn-cs"/>
        </a:defRPr>
      </a:lvl7pPr>
      <a:lvl8pPr marL="5240388">
        <a:defRPr>
          <a:latin typeface="+mn-lt"/>
          <a:ea typeface="+mn-ea"/>
          <a:cs typeface="+mn-cs"/>
        </a:defRPr>
      </a:lvl8pPr>
      <a:lvl9pPr marL="5989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2EB1-1B1B-5FE1-5770-71537E1A540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EB8F2E4-7DFE-E4EC-5CFA-3D7FB0CE507B}"/>
              </a:ext>
            </a:extLst>
          </p:cNvPr>
          <p:cNvSpPr txBox="1">
            <a:spLocks noGrp="1"/>
          </p:cNvSpPr>
          <p:nvPr>
            <p:ph type="title"/>
          </p:nvPr>
        </p:nvSpPr>
        <p:spPr>
          <a:xfrm>
            <a:off x="381000" y="1"/>
            <a:ext cx="34414766" cy="1859813"/>
          </a:xfrm>
          <a:prstGeom prst="rect">
            <a:avLst/>
          </a:prstGeom>
        </p:spPr>
        <p:txBody>
          <a:bodyPr vert="horz" wrap="square" lIns="0" tIns="19757" rIns="0" bIns="0" rtlCol="0">
            <a:spAutoFit/>
          </a:bodyPr>
          <a:lstStyle/>
          <a:p>
            <a:pPr marL="20795" marR="8318">
              <a:lnSpc>
                <a:spcPct val="100400"/>
              </a:lnSpc>
              <a:spcBef>
                <a:spcPts val="156"/>
              </a:spcBef>
            </a:pPr>
            <a:r>
              <a:rPr lang="en-US" sz="6000" spc="8" dirty="0"/>
              <a:t>Bedside Intercostal Nerve Cryoablation Performed Under Conscious Sedation For Rib Fracture Pain </a:t>
            </a:r>
            <a:endParaRPr sz="6000" spc="8" dirty="0"/>
          </a:p>
        </p:txBody>
      </p:sp>
      <p:sp>
        <p:nvSpPr>
          <p:cNvPr id="3" name="object 3">
            <a:extLst>
              <a:ext uri="{FF2B5EF4-FFF2-40B4-BE49-F238E27FC236}">
                <a16:creationId xmlns:a16="http://schemas.microsoft.com/office/drawing/2014/main" id="{BE298D84-BAB7-537D-4E4C-A1FD0DF49903}"/>
              </a:ext>
            </a:extLst>
          </p:cNvPr>
          <p:cNvSpPr txBox="1"/>
          <p:nvPr/>
        </p:nvSpPr>
        <p:spPr>
          <a:xfrm>
            <a:off x="381000" y="2028815"/>
            <a:ext cx="34414766" cy="840687"/>
          </a:xfrm>
          <a:prstGeom prst="rect">
            <a:avLst/>
          </a:prstGeom>
        </p:spPr>
        <p:txBody>
          <a:bodyPr vert="horz" wrap="square" lIns="0" tIns="19757" rIns="0" bIns="0" rtlCol="0">
            <a:spAutoFit/>
          </a:bodyPr>
          <a:lstStyle/>
          <a:p>
            <a:pPr marL="20795">
              <a:lnSpc>
                <a:spcPts val="3236"/>
              </a:lnSpc>
              <a:spcBef>
                <a:spcPts val="156"/>
              </a:spcBef>
            </a:pPr>
            <a:r>
              <a:rPr lang="en-US" sz="3200" b="1" spc="-8" dirty="0">
                <a:solidFill>
                  <a:srgbClr val="FFFFFF"/>
                </a:solidFill>
                <a:latin typeface="Verdana"/>
                <a:cs typeface="Verdana"/>
              </a:rPr>
              <a:t>Enea Himi</a:t>
            </a:r>
            <a:r>
              <a:rPr sz="3200" b="1" spc="-8" dirty="0">
                <a:solidFill>
                  <a:srgbClr val="FFFFFF"/>
                </a:solidFill>
                <a:latin typeface="Verdana"/>
                <a:cs typeface="Verdana"/>
              </a:rPr>
              <a:t> </a:t>
            </a:r>
            <a:r>
              <a:rPr lang="en-US" sz="3200" b="1" spc="-8" dirty="0">
                <a:solidFill>
                  <a:srgbClr val="FFFFFF"/>
                </a:solidFill>
                <a:latin typeface="Verdana"/>
                <a:cs typeface="Verdana"/>
              </a:rPr>
              <a:t>DO</a:t>
            </a:r>
            <a:r>
              <a:rPr sz="3200" b="1" spc="-8" dirty="0">
                <a:solidFill>
                  <a:srgbClr val="FFFFFF"/>
                </a:solidFill>
                <a:latin typeface="Verdana"/>
                <a:cs typeface="Verdana"/>
              </a:rPr>
              <a:t>, </a:t>
            </a:r>
            <a:r>
              <a:rPr lang="en-US" sz="3200" b="1" spc="-8" dirty="0">
                <a:solidFill>
                  <a:srgbClr val="FFFFFF"/>
                </a:solidFill>
                <a:latin typeface="Verdana"/>
                <a:cs typeface="Verdana"/>
              </a:rPr>
              <a:t>Nathaniel Dilts MD, Christopher Watson MD</a:t>
            </a:r>
            <a:r>
              <a:rPr sz="3200" b="1" spc="-8" dirty="0">
                <a:solidFill>
                  <a:srgbClr val="FFFFFF"/>
                </a:solidFill>
                <a:latin typeface="Verdana"/>
                <a:cs typeface="Verdana"/>
              </a:rPr>
              <a:t>, </a:t>
            </a:r>
            <a:r>
              <a:rPr lang="en-US" sz="3200" b="1" spc="-8" dirty="0">
                <a:solidFill>
                  <a:srgbClr val="FFFFFF"/>
                </a:solidFill>
                <a:latin typeface="Verdana"/>
                <a:cs typeface="Verdana"/>
              </a:rPr>
              <a:t>Philip Prest</a:t>
            </a:r>
            <a:r>
              <a:rPr sz="3200" b="1" spc="-33" dirty="0">
                <a:solidFill>
                  <a:srgbClr val="FFFFFF"/>
                </a:solidFill>
                <a:latin typeface="Verdana"/>
                <a:cs typeface="Verdana"/>
              </a:rPr>
              <a:t> </a:t>
            </a:r>
            <a:r>
              <a:rPr lang="en-US" sz="3200" b="1" spc="-8" dirty="0">
                <a:solidFill>
                  <a:srgbClr val="FFFFFF"/>
                </a:solidFill>
                <a:latin typeface="Verdana"/>
                <a:cs typeface="Verdana"/>
              </a:rPr>
              <a:t>DO, Paul McQuillen</a:t>
            </a:r>
            <a:endParaRPr sz="3200" dirty="0">
              <a:latin typeface="Verdana"/>
              <a:cs typeface="Verdana"/>
            </a:endParaRPr>
          </a:p>
          <a:p>
            <a:pPr marL="20795">
              <a:lnSpc>
                <a:spcPts val="3236"/>
              </a:lnSpc>
            </a:pPr>
            <a:r>
              <a:rPr sz="3200" b="1" spc="-8" dirty="0">
                <a:solidFill>
                  <a:srgbClr val="FFFFFF"/>
                </a:solidFill>
                <a:latin typeface="Verdana"/>
                <a:cs typeface="Verdana"/>
              </a:rPr>
              <a:t>Department of Surgery, Prisma Health – University of South Carolina School of</a:t>
            </a:r>
            <a:r>
              <a:rPr sz="3200" b="1" spc="8" dirty="0">
                <a:solidFill>
                  <a:srgbClr val="FFFFFF"/>
                </a:solidFill>
                <a:latin typeface="Verdana"/>
                <a:cs typeface="Verdana"/>
              </a:rPr>
              <a:t> </a:t>
            </a:r>
            <a:r>
              <a:rPr sz="3200" b="1" spc="-8" dirty="0">
                <a:solidFill>
                  <a:srgbClr val="FFFFFF"/>
                </a:solidFill>
                <a:latin typeface="Verdana"/>
                <a:cs typeface="Verdana"/>
              </a:rPr>
              <a:t>Medicine</a:t>
            </a:r>
            <a:endParaRPr sz="3200" dirty="0">
              <a:latin typeface="Verdana"/>
              <a:cs typeface="Verdana"/>
            </a:endParaRPr>
          </a:p>
        </p:txBody>
      </p:sp>
      <p:sp>
        <p:nvSpPr>
          <p:cNvPr id="4" name="object 4">
            <a:extLst>
              <a:ext uri="{FF2B5EF4-FFF2-40B4-BE49-F238E27FC236}">
                <a16:creationId xmlns:a16="http://schemas.microsoft.com/office/drawing/2014/main" id="{DB2F2788-6DA8-3468-17F8-7F8FCA290421}"/>
              </a:ext>
            </a:extLst>
          </p:cNvPr>
          <p:cNvSpPr txBox="1"/>
          <p:nvPr/>
        </p:nvSpPr>
        <p:spPr>
          <a:xfrm>
            <a:off x="348343" y="4238310"/>
            <a:ext cx="14447520" cy="12070080"/>
          </a:xfrm>
          <a:prstGeom prst="rect">
            <a:avLst/>
          </a:prstGeom>
          <a:ln w="15706">
            <a:noFill/>
          </a:ln>
        </p:spPr>
        <p:txBody>
          <a:bodyPr vert="horz" wrap="square" lIns="0" tIns="269295" rIns="0" bIns="0" rtlCol="0">
            <a:spAutoFit/>
          </a:bodyPr>
          <a:lstStyle/>
          <a:p>
            <a:pPr marL="269301">
              <a:spcBef>
                <a:spcPts val="2122"/>
              </a:spcBef>
            </a:pPr>
            <a:r>
              <a:rPr sz="4000" b="1" spc="-8" dirty="0">
                <a:solidFill>
                  <a:srgbClr val="FF0000"/>
                </a:solidFill>
                <a:latin typeface="Verdana"/>
                <a:cs typeface="Verdana"/>
              </a:rPr>
              <a:t>Introduction</a:t>
            </a:r>
            <a:endParaRPr lang="en-US" sz="4000" b="1" spc="-8" dirty="0">
              <a:solidFill>
                <a:srgbClr val="FF0000"/>
              </a:solidFill>
              <a:latin typeface="Verdana"/>
              <a:cs typeface="Verdana"/>
            </a:endParaRP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Patients with rib fractures are susceptible to developing pneumonia, atelectasis, and respiratory failure stemming from poor thoracic mechanics, diminished ventilatory capacity, and inability to clear secretions.</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1,4,5</a:t>
            </a:r>
            <a:endParaRPr lang="en-US" sz="2950" kern="1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Surgical stabilization of rib fractures (SSRF) emerged as novel modality two decades ago.</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2,5</a:t>
            </a:r>
            <a:r>
              <a:rPr lang="en-US" sz="2950" kern="100" dirty="0">
                <a:latin typeface="Verdana" panose="020B0604030504040204" pitchFamily="34" charset="0"/>
                <a:ea typeface="Verdana" panose="020B0604030504040204" pitchFamily="34" charset="0"/>
                <a:cs typeface="Times New Roman" panose="02020603050405020304" pitchFamily="18" charset="0"/>
              </a:rPr>
              <a:t> SSRF helps to minimize narcotic consumption,</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2,4,5,8</a:t>
            </a:r>
            <a:r>
              <a:rPr lang="en-US" sz="2950" kern="100" dirty="0">
                <a:latin typeface="Verdana" panose="020B0604030504040204" pitchFamily="34" charset="0"/>
                <a:ea typeface="Verdana" panose="020B0604030504040204" pitchFamily="34" charset="0"/>
                <a:cs typeface="Times New Roman" panose="02020603050405020304" pitchFamily="18" charset="0"/>
              </a:rPr>
              <a:t> decrease hospital and ICU length of stay,</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4</a:t>
            </a:r>
            <a:r>
              <a:rPr lang="en-US" sz="2950" kern="100" dirty="0">
                <a:latin typeface="Verdana" panose="020B0604030504040204" pitchFamily="34" charset="0"/>
                <a:ea typeface="Verdana" panose="020B0604030504040204" pitchFamily="34" charset="0"/>
                <a:cs typeface="Times New Roman" panose="02020603050405020304" pitchFamily="18" charset="0"/>
              </a:rPr>
              <a:t> as well as decrease the pulmonary complications previously mentioned.</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1,2</a:t>
            </a:r>
            <a:r>
              <a:rPr lang="en-US" sz="2950" kern="100" dirty="0">
                <a:latin typeface="Verdana" panose="020B0604030504040204" pitchFamily="34" charset="0"/>
                <a:ea typeface="Verdana" panose="020B0604030504040204" pitchFamily="34" charset="0"/>
                <a:cs typeface="Times New Roman" panose="02020603050405020304" pitchFamily="18" charset="0"/>
              </a:rPr>
              <a:t> Despite such benefits, many patients still experience prolonged pain and discomfort after the intervention.</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9</a:t>
            </a:r>
            <a:endParaRPr lang="en-US" sz="2950" kern="1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To provide prolonged analgesic effect post-operatively, intercostal nerve cryoablation is routinely performed in conjunction with SSRF.</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1,4</a:t>
            </a:r>
            <a:r>
              <a:rPr lang="en-US" sz="2950" kern="100" dirty="0">
                <a:latin typeface="Verdana" panose="020B0604030504040204" pitchFamily="34" charset="0"/>
                <a:ea typeface="Verdana" panose="020B0604030504040204" pitchFamily="34" charset="0"/>
                <a:cs typeface="Times New Roman" panose="02020603050405020304" pitchFamily="18" charset="0"/>
              </a:rPr>
              <a:t> A directly applied cryoprobe, using very low temperatures (-60  C), is used to destroy the nerve axon and myelin sheath of a selected peripheral nerve.</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1,3,4,5</a:t>
            </a:r>
            <a:r>
              <a:rPr lang="en-US" sz="2950" kern="100" dirty="0">
                <a:latin typeface="Verdana" panose="020B0604030504040204" pitchFamily="34" charset="0"/>
                <a:ea typeface="Verdana" panose="020B0604030504040204" pitchFamily="34" charset="0"/>
                <a:cs typeface="Times New Roman" panose="02020603050405020304" pitchFamily="18" charset="0"/>
              </a:rPr>
              <a:t> This produces sustained ‘</a:t>
            </a:r>
            <a:r>
              <a:rPr lang="en-US" sz="2950" kern="100" dirty="0" err="1">
                <a:latin typeface="Verdana" panose="020B0604030504040204" pitchFamily="34" charset="0"/>
                <a:ea typeface="Verdana" panose="020B0604030504040204" pitchFamily="34" charset="0"/>
                <a:cs typeface="Times New Roman" panose="02020603050405020304" pitchFamily="18" charset="0"/>
              </a:rPr>
              <a:t>cryoanalgesia</a:t>
            </a:r>
            <a:r>
              <a:rPr lang="en-US" sz="2950" kern="100" dirty="0">
                <a:latin typeface="Verdana" panose="020B0604030504040204" pitchFamily="34" charset="0"/>
                <a:ea typeface="Verdana" panose="020B0604030504040204" pitchFamily="34" charset="0"/>
                <a:cs typeface="Times New Roman" panose="02020603050405020304" pitchFamily="18" charset="0"/>
              </a:rPr>
              <a:t>’ for up to 6 months in select cases.</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4,5</a:t>
            </a:r>
            <a:r>
              <a:rPr lang="en-US" sz="2950" kern="100" dirty="0">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1311"/>
              </a:spcAft>
            </a:pPr>
            <a:r>
              <a:rPr lang="en-US" sz="2950" dirty="0">
                <a:latin typeface="Verdana" panose="020B0604030504040204" pitchFamily="34" charset="0"/>
                <a:ea typeface="Verdana" panose="020B0604030504040204" pitchFamily="34" charset="0"/>
              </a:rPr>
              <a:t>Drawbacks to this synergistic model of rib fracture management include the need for an operating suite, general anesthesia, endotracheal intubation, and appropriately trained surgical staff. </a:t>
            </a:r>
            <a:r>
              <a:rPr lang="en-US" sz="2950" b="1" dirty="0">
                <a:latin typeface="Verdana" panose="020B0604030504040204" pitchFamily="34" charset="0"/>
                <a:ea typeface="Verdana" panose="020B0604030504040204" pitchFamily="34" charset="0"/>
              </a:rPr>
              <a:t>To circumvent these challenges, we have created a paradigm for performing intercostal nerve cryoablation at the bedside using conscious sedation. The following report is the first published case of bedside intercostal nerve cryoablation performed under conscious sedation for sustained rib fracture pain. </a:t>
            </a:r>
            <a:endParaRPr lang="en-US" sz="2950" b="1" kern="100" dirty="0">
              <a:latin typeface="Verdana" panose="020B0604030504040204" pitchFamily="34" charset="0"/>
              <a:ea typeface="Verdana" panose="020B0604030504040204" pitchFamily="34" charset="0"/>
              <a:cs typeface="Times New Roman" panose="02020603050405020304" pitchFamily="18" charset="0"/>
            </a:endParaRPr>
          </a:p>
          <a:p>
            <a:r>
              <a:rPr lang="en-US" sz="2800" kern="100" dirty="0">
                <a:latin typeface="Calibri" panose="020F0502020204030204" pitchFamily="34" charset="0"/>
                <a:ea typeface="Calibri" panose="020F0502020204030204" pitchFamily="34" charset="0"/>
                <a:cs typeface="Times New Roman" panose="02020603050405020304" pitchFamily="18" charset="0"/>
              </a:rPr>
              <a:t> </a:t>
            </a:r>
          </a:p>
          <a:p>
            <a:pPr marL="269301" marR="353519">
              <a:lnSpc>
                <a:spcPct val="101099"/>
              </a:lnSpc>
              <a:spcBef>
                <a:spcPts val="1407"/>
              </a:spcBef>
            </a:pPr>
            <a:endParaRPr lang="en-US" sz="2800" dirty="0">
              <a:latin typeface="Verdana"/>
              <a:cs typeface="Verdana"/>
            </a:endParaRPr>
          </a:p>
        </p:txBody>
      </p:sp>
      <p:sp>
        <p:nvSpPr>
          <p:cNvPr id="6" name="object 6">
            <a:extLst>
              <a:ext uri="{FF2B5EF4-FFF2-40B4-BE49-F238E27FC236}">
                <a16:creationId xmlns:a16="http://schemas.microsoft.com/office/drawing/2014/main" id="{A201C6AA-6B21-A9EB-B08B-E4FC168994F8}"/>
              </a:ext>
            </a:extLst>
          </p:cNvPr>
          <p:cNvSpPr txBox="1"/>
          <p:nvPr/>
        </p:nvSpPr>
        <p:spPr>
          <a:xfrm>
            <a:off x="29443680" y="4080962"/>
            <a:ext cx="14447520" cy="14641521"/>
          </a:xfrm>
          <a:prstGeom prst="rect">
            <a:avLst/>
          </a:prstGeom>
          <a:ln w="15706">
            <a:noFill/>
          </a:ln>
        </p:spPr>
        <p:txBody>
          <a:bodyPr vert="horz" wrap="square" lIns="0" tIns="270332" rIns="0" bIns="0" rtlCol="0">
            <a:spAutoFit/>
          </a:bodyPr>
          <a:lstStyle/>
          <a:p>
            <a:pPr marL="269301">
              <a:spcBef>
                <a:spcPts val="2127"/>
              </a:spcBef>
            </a:pPr>
            <a:r>
              <a:rPr lang="en-US" sz="4000" b="1" spc="-8" dirty="0">
                <a:solidFill>
                  <a:srgbClr val="FF0000"/>
                </a:solidFill>
                <a:latin typeface="Verdana"/>
                <a:cs typeface="Verdana"/>
              </a:rPr>
              <a:t>  </a:t>
            </a:r>
            <a:r>
              <a:rPr sz="4000" b="1" spc="-8" dirty="0">
                <a:solidFill>
                  <a:srgbClr val="FF0000"/>
                </a:solidFill>
                <a:latin typeface="Verdana"/>
                <a:cs typeface="Verdana"/>
              </a:rPr>
              <a:t>Conclusion</a:t>
            </a:r>
            <a:endParaRPr sz="4000" dirty="0">
              <a:latin typeface="Verdana"/>
              <a:cs typeface="Verdana"/>
            </a:endParaRPr>
          </a:p>
          <a:p>
            <a:pPr>
              <a:lnSpc>
                <a:spcPct val="107000"/>
              </a:lnSpc>
              <a:spcAft>
                <a:spcPts val="1311"/>
              </a:spcAft>
            </a:pPr>
            <a:r>
              <a:rPr lang="en-US" sz="2950" b="1" kern="100" dirty="0">
                <a:latin typeface="Verdana" panose="020B0604030504040204" pitchFamily="34" charset="0"/>
                <a:ea typeface="Verdana" panose="020B0604030504040204" pitchFamily="34" charset="0"/>
                <a:cs typeface="Times New Roman" panose="02020603050405020304" pitchFamily="18" charset="0"/>
              </a:rPr>
              <a:t>Our case report is the first published account of bedside intercostal nerve cryoablation performed under conscious sedation in a patient with multiple rib fractures</a:t>
            </a:r>
            <a:r>
              <a:rPr lang="en-US" sz="2950" kern="100" dirty="0">
                <a:latin typeface="Verdana" panose="020B0604030504040204" pitchFamily="34" charset="0"/>
                <a:ea typeface="Verdana" panose="020B0604030504040204" pitchFamily="34" charset="0"/>
                <a:cs typeface="Times New Roman" panose="02020603050405020304" pitchFamily="18" charset="0"/>
              </a:rPr>
              <a:t>. Up to this point, all reported accounts of surgical stabilization of rib fractures and intercostal nerve cryoablation have been performed in the operating room.</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4</a:t>
            </a:r>
            <a:r>
              <a:rPr lang="en-US" sz="2950" kern="100" dirty="0">
                <a:latin typeface="Verdana" panose="020B0604030504040204" pitchFamily="34" charset="0"/>
                <a:ea typeface="Verdana" panose="020B0604030504040204" pitchFamily="34" charset="0"/>
                <a:cs typeface="Times New Roman" panose="02020603050405020304" pitchFamily="18" charset="0"/>
              </a:rPr>
              <a:t> The herein proposed model helps circumvent the need for a dedicated OR, allowing patients access to durable analgesia in their own rooms, at any time. Additionally, the use of conscious sedation and local anesthetic help to mitigate the risks of general anesthesia in a subset of trauma patients with prohibitive co-morbidities.</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6</a:t>
            </a:r>
            <a:r>
              <a:rPr lang="en-US" sz="2950" kern="100" dirty="0">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Nelson et al. were the first to publicize the benefits of intercostal nerve cryoablation (IC) as a form of sustained pain-relief in post-thoracotomy patients in 1974. The sustained analgesic effects lasted from six to eight months, with normal return of sensation in 12 months.</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2,5</a:t>
            </a:r>
            <a:r>
              <a:rPr lang="en-US" sz="2950" kern="100" dirty="0">
                <a:latin typeface="Verdana" panose="020B0604030504040204" pitchFamily="34" charset="0"/>
                <a:ea typeface="Verdana" panose="020B0604030504040204" pitchFamily="34" charset="0"/>
                <a:cs typeface="Times New Roman" panose="02020603050405020304" pitchFamily="18" charset="0"/>
              </a:rPr>
              <a:t> Prior to this, cryo-ablative therapy was routinely used for peripheral neuropathies and facial neuralgia.</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8</a:t>
            </a:r>
            <a:r>
              <a:rPr lang="en-US" sz="2950" kern="100" dirty="0">
                <a:latin typeface="Verdana" panose="020B0604030504040204" pitchFamily="34" charset="0"/>
                <a:ea typeface="Verdana" panose="020B0604030504040204" pitchFamily="34" charset="0"/>
                <a:cs typeface="Times New Roman" panose="02020603050405020304" pitchFamily="18" charset="0"/>
              </a:rPr>
              <a:t>  Many years later, Keller et al. compared the use of intercostal nerve cryoablation vs. thoracic epidural catheters for post-operative analgesia following pectus excavatum repair in children. They found that children treated with IC had decreased narcotic use post-operatively as well as a shortened hospital length of stay as compared to thoracic epidural catheters.</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3,8</a:t>
            </a:r>
            <a:r>
              <a:rPr lang="en-US" sz="2950" kern="100" dirty="0">
                <a:latin typeface="Verdana" panose="020B0604030504040204" pitchFamily="34" charset="0"/>
                <a:ea typeface="Verdana" panose="020B0604030504040204" pitchFamily="34" charset="0"/>
                <a:cs typeface="Times New Roman" panose="02020603050405020304" pitchFamily="18" charset="0"/>
              </a:rPr>
              <a:t> Currently, IC is routinely performed alongside surgical stabilization of rib fractures at most high-volume trauma centers.</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1,4</a:t>
            </a:r>
            <a:r>
              <a:rPr lang="en-US" sz="2950" kern="100" dirty="0">
                <a:latin typeface="Verdana" panose="020B0604030504040204" pitchFamily="34" charset="0"/>
                <a:ea typeface="Verdana" panose="020B0604030504040204" pitchFamily="34" charset="0"/>
                <a:cs typeface="Times New Roman" panose="02020603050405020304" pitchFamily="18" charset="0"/>
              </a:rPr>
              <a:t> Benefits of this adjunctive approach include decreased chest wall pain and narcotic use. </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2,3,4,5,8</a:t>
            </a:r>
            <a:r>
              <a:rPr lang="en-US" sz="2950" kern="100" dirty="0">
                <a:latin typeface="Verdana" panose="020B0604030504040204" pitchFamily="34" charset="0"/>
                <a:ea typeface="Verdana" panose="020B0604030504040204" pitchFamily="34" charset="0"/>
                <a:cs typeface="Times New Roman" panose="02020603050405020304" pitchFamily="18" charset="0"/>
              </a:rPr>
              <a:t> </a:t>
            </a:r>
          </a:p>
          <a:p>
            <a:r>
              <a:rPr lang="en-US" sz="2950" kern="100" dirty="0">
                <a:latin typeface="Verdana" panose="020B0604030504040204" pitchFamily="34" charset="0"/>
                <a:ea typeface="Verdana" panose="020B0604030504040204" pitchFamily="34" charset="0"/>
                <a:cs typeface="Times New Roman" panose="02020603050405020304" pitchFamily="18" charset="0"/>
              </a:rPr>
              <a:t>Bedside intercostal nerve cryoablation under conscious sedation is a safe and accessible alternative to general anesthesia in the operative suite for rib fracture pain. The sustained analgesic effects of intercostal cryoablation ensure a faster transition out of the ICU while mitigating narcotic use. </a:t>
            </a:r>
          </a:p>
          <a:p>
            <a:endParaRPr sz="2800" dirty="0">
              <a:latin typeface="Verdana" panose="020B0604030504040204" pitchFamily="34" charset="0"/>
              <a:ea typeface="Verdana" panose="020B0604030504040204" pitchFamily="34" charset="0"/>
              <a:cs typeface="Verdana"/>
            </a:endParaRPr>
          </a:p>
        </p:txBody>
      </p:sp>
      <p:sp>
        <p:nvSpPr>
          <p:cNvPr id="7" name="object 7">
            <a:extLst>
              <a:ext uri="{FF2B5EF4-FFF2-40B4-BE49-F238E27FC236}">
                <a16:creationId xmlns:a16="http://schemas.microsoft.com/office/drawing/2014/main" id="{CB3A7C44-8337-21D9-A340-484BF96AEDF4}"/>
              </a:ext>
            </a:extLst>
          </p:cNvPr>
          <p:cNvSpPr txBox="1"/>
          <p:nvPr/>
        </p:nvSpPr>
        <p:spPr>
          <a:xfrm>
            <a:off x="14882946" y="4182701"/>
            <a:ext cx="14447520" cy="27555441"/>
          </a:xfrm>
          <a:prstGeom prst="rect">
            <a:avLst/>
          </a:prstGeom>
          <a:ln w="15706">
            <a:noFill/>
          </a:ln>
        </p:spPr>
        <p:txBody>
          <a:bodyPr vert="horz" wrap="square" lIns="0" tIns="270332" rIns="0" bIns="0" rtlCol="0">
            <a:spAutoFit/>
          </a:bodyPr>
          <a:lstStyle/>
          <a:p>
            <a:pPr marL="269301">
              <a:spcBef>
                <a:spcPts val="2127"/>
              </a:spcBef>
            </a:pPr>
            <a:r>
              <a:rPr sz="4000" b="1" spc="-8" dirty="0">
                <a:solidFill>
                  <a:srgbClr val="FF0000"/>
                </a:solidFill>
                <a:latin typeface="Verdana"/>
                <a:cs typeface="Verdana"/>
              </a:rPr>
              <a:t>Case</a:t>
            </a:r>
            <a:r>
              <a:rPr sz="4000" b="1" spc="-15" dirty="0">
                <a:solidFill>
                  <a:srgbClr val="FF0000"/>
                </a:solidFill>
                <a:latin typeface="Verdana"/>
                <a:cs typeface="Verdana"/>
              </a:rPr>
              <a:t> </a:t>
            </a:r>
            <a:r>
              <a:rPr sz="4000" b="1" spc="-8" dirty="0">
                <a:solidFill>
                  <a:srgbClr val="FF0000"/>
                </a:solidFill>
                <a:latin typeface="Verdana"/>
                <a:cs typeface="Verdana"/>
              </a:rPr>
              <a:t>(continue</a:t>
            </a:r>
            <a:r>
              <a:rPr lang="en-US" sz="4000" b="1" spc="-8" dirty="0">
                <a:solidFill>
                  <a:srgbClr val="FF0000"/>
                </a:solidFill>
                <a:latin typeface="Verdana"/>
                <a:cs typeface="Verdana"/>
              </a:rPr>
              <a:t>d)</a:t>
            </a:r>
          </a:p>
          <a:p>
            <a:pPr>
              <a:lnSpc>
                <a:spcPct val="107000"/>
              </a:lnSpc>
              <a:spcAft>
                <a:spcPts val="1311"/>
              </a:spcAft>
            </a:pPr>
            <a:r>
              <a:rPr lang="en-US" sz="2800" kern="100" dirty="0">
                <a:latin typeface="Verdana" panose="020B0604030504040204" pitchFamily="34" charset="0"/>
                <a:ea typeface="Verdana" panose="020B0604030504040204" pitchFamily="34" charset="0"/>
                <a:cs typeface="Times New Roman" panose="02020603050405020304" pitchFamily="18" charset="0"/>
              </a:rPr>
              <a:t>To reach the intercostal bundle below the 5</a:t>
            </a:r>
            <a:r>
              <a:rPr lang="en-US" sz="2800" kern="100" baseline="30000" dirty="0">
                <a:latin typeface="Verdana" panose="020B0604030504040204" pitchFamily="34" charset="0"/>
                <a:ea typeface="Verdana" panose="020B0604030504040204" pitchFamily="34" charset="0"/>
                <a:cs typeface="Times New Roman" panose="02020603050405020304" pitchFamily="18" charset="0"/>
              </a:rPr>
              <a:t>th</a:t>
            </a:r>
            <a:r>
              <a:rPr lang="en-US" sz="2800" kern="100" dirty="0">
                <a:latin typeface="Verdana" panose="020B0604030504040204" pitchFamily="34" charset="0"/>
                <a:ea typeface="Verdana" panose="020B0604030504040204" pitchFamily="34" charset="0"/>
                <a:cs typeface="Times New Roman" panose="02020603050405020304" pitchFamily="18" charset="0"/>
              </a:rPr>
              <a:t> rib, a separate 3 cm skin incision was made superiorly to the first incision at the medial border of the scapula. Nerve block and cryoablation of the intercostal bundle below the 5</a:t>
            </a:r>
            <a:r>
              <a:rPr lang="en-US" sz="2800" kern="100" baseline="30000" dirty="0">
                <a:latin typeface="Verdana" panose="020B0604030504040204" pitchFamily="34" charset="0"/>
                <a:ea typeface="Verdana" panose="020B0604030504040204" pitchFamily="34" charset="0"/>
                <a:cs typeface="Times New Roman" panose="02020603050405020304" pitchFamily="18" charset="0"/>
              </a:rPr>
              <a:t>th</a:t>
            </a:r>
            <a:r>
              <a:rPr lang="en-US" sz="2800" kern="100" dirty="0">
                <a:latin typeface="Verdana" panose="020B0604030504040204" pitchFamily="34" charset="0"/>
                <a:ea typeface="Verdana" panose="020B0604030504040204" pitchFamily="34" charset="0"/>
                <a:cs typeface="Times New Roman" panose="02020603050405020304" pitchFamily="18" charset="0"/>
              </a:rPr>
              <a:t> rib was achieved in the same fashion as previously described. The surgical incisions were then irrigated and closed using 2-0 </a:t>
            </a:r>
            <a:r>
              <a:rPr lang="en-US" sz="2800" kern="100" dirty="0" err="1">
                <a:latin typeface="Verdana" panose="020B0604030504040204" pitchFamily="34" charset="0"/>
                <a:ea typeface="Verdana" panose="020B0604030504040204" pitchFamily="34" charset="0"/>
                <a:cs typeface="Times New Roman" panose="02020603050405020304" pitchFamily="18" charset="0"/>
              </a:rPr>
              <a:t>Vicryl</a:t>
            </a:r>
            <a:r>
              <a:rPr lang="en-US" sz="2800" kern="100" dirty="0">
                <a:latin typeface="Verdana" panose="020B0604030504040204" pitchFamily="34" charset="0"/>
                <a:ea typeface="Verdana" panose="020B0604030504040204" pitchFamily="34" charset="0"/>
                <a:cs typeface="Times New Roman" panose="02020603050405020304" pitchFamily="18" charset="0"/>
              </a:rPr>
              <a:t> suture and 4-0 Monocryl suture. Post-procedure chest x-ray was negative for a pneumothorax. </a:t>
            </a:r>
          </a:p>
          <a:p>
            <a:pPr>
              <a:lnSpc>
                <a:spcPct val="107000"/>
              </a:lnSpc>
              <a:spcAft>
                <a:spcPts val="1311"/>
              </a:spcAft>
            </a:pPr>
            <a:endParaRPr lang="en-US" sz="2800" spc="-8" dirty="0">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lang="en-US" sz="2800" b="1" spc="-8" dirty="0">
              <a:solidFill>
                <a:srgbClr val="FF0000"/>
              </a:solidFill>
              <a:latin typeface="Verdana"/>
              <a:cs typeface="Verdana"/>
            </a:endParaRPr>
          </a:p>
          <a:p>
            <a:pPr marL="269301">
              <a:spcBef>
                <a:spcPts val="2127"/>
              </a:spcBef>
            </a:pPr>
            <a:endParaRPr sz="2800" dirty="0">
              <a:latin typeface="Verdana"/>
              <a:cs typeface="Verdana"/>
            </a:endParaRPr>
          </a:p>
        </p:txBody>
      </p:sp>
      <p:sp>
        <p:nvSpPr>
          <p:cNvPr id="14" name="object 14">
            <a:extLst>
              <a:ext uri="{FF2B5EF4-FFF2-40B4-BE49-F238E27FC236}">
                <a16:creationId xmlns:a16="http://schemas.microsoft.com/office/drawing/2014/main" id="{802DE065-30E5-37F2-AC41-2C8CA3528F3F}"/>
              </a:ext>
            </a:extLst>
          </p:cNvPr>
          <p:cNvSpPr txBox="1"/>
          <p:nvPr/>
        </p:nvSpPr>
        <p:spPr>
          <a:xfrm>
            <a:off x="15028816" y="29251616"/>
            <a:ext cx="14447520" cy="3566160"/>
          </a:xfrm>
          <a:prstGeom prst="rect">
            <a:avLst/>
          </a:prstGeom>
          <a:ln w="15706">
            <a:noFill/>
          </a:ln>
        </p:spPr>
        <p:txBody>
          <a:bodyPr vert="horz" wrap="square" lIns="0" tIns="269295" rIns="0" bIns="0" rtlCol="0">
            <a:spAutoFit/>
          </a:bodyPr>
          <a:lstStyle/>
          <a:p>
            <a:pPr marL="269301">
              <a:spcBef>
                <a:spcPts val="2122"/>
              </a:spcBef>
            </a:pPr>
            <a:r>
              <a:rPr lang="en-US" sz="4000" b="1" spc="-8" dirty="0">
                <a:solidFill>
                  <a:srgbClr val="FF0000"/>
                </a:solidFill>
                <a:latin typeface="Verdana"/>
                <a:cs typeface="Verdana"/>
              </a:rPr>
              <a:t>  </a:t>
            </a:r>
            <a:r>
              <a:rPr sz="4000" b="1" spc="-8" dirty="0">
                <a:solidFill>
                  <a:srgbClr val="FF0000"/>
                </a:solidFill>
                <a:latin typeface="Verdana"/>
                <a:cs typeface="Verdana"/>
              </a:rPr>
              <a:t>Results</a:t>
            </a:r>
            <a:endParaRPr sz="4000" dirty="0">
              <a:latin typeface="Verdana"/>
              <a:cs typeface="Verdana"/>
            </a:endParaRPr>
          </a:p>
          <a:p>
            <a:pPr marL="269301" marR="271378">
              <a:lnSpc>
                <a:spcPct val="101000"/>
              </a:lnSpc>
              <a:spcBef>
                <a:spcPts val="1407"/>
              </a:spcBef>
            </a:pPr>
            <a:r>
              <a:rPr sz="2950" spc="8" dirty="0">
                <a:latin typeface="Verdana"/>
                <a:cs typeface="Verdana"/>
              </a:rPr>
              <a:t>The patient was able to safely </a:t>
            </a:r>
            <a:r>
              <a:rPr lang="en-US" sz="2950" spc="8" dirty="0">
                <a:latin typeface="Verdana"/>
                <a:cs typeface="Verdana"/>
              </a:rPr>
              <a:t>weaned from HHFNC to supplemental oxygen with regular nasal cannula on post-op day 1. He was subsequently downgraded to the surgical floor with continued physical therapy</a:t>
            </a:r>
            <a:r>
              <a:rPr sz="2950" dirty="0">
                <a:latin typeface="Verdana"/>
                <a:cs typeface="Verdana"/>
              </a:rPr>
              <a:t>.</a:t>
            </a:r>
            <a:r>
              <a:rPr lang="en-US" sz="2950" dirty="0">
                <a:latin typeface="Verdana"/>
                <a:cs typeface="Verdana"/>
              </a:rPr>
              <a:t> He was discharged home on post-op day 9 with a total length of stay of 10 days. </a:t>
            </a:r>
            <a:endParaRPr sz="295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spcBef>
                <a:spcPts val="48"/>
              </a:spcBef>
            </a:pPr>
            <a:endParaRPr sz="2800" dirty="0">
              <a:latin typeface="Verdana"/>
              <a:cs typeface="Verdana"/>
            </a:endParaRPr>
          </a:p>
        </p:txBody>
      </p:sp>
      <p:sp>
        <p:nvSpPr>
          <p:cNvPr id="15" name="object 14">
            <a:extLst>
              <a:ext uri="{FF2B5EF4-FFF2-40B4-BE49-F238E27FC236}">
                <a16:creationId xmlns:a16="http://schemas.microsoft.com/office/drawing/2014/main" id="{3726944F-4147-53E4-52B9-08E15BE32FED}"/>
              </a:ext>
            </a:extLst>
          </p:cNvPr>
          <p:cNvSpPr txBox="1"/>
          <p:nvPr/>
        </p:nvSpPr>
        <p:spPr>
          <a:xfrm>
            <a:off x="250374" y="16111802"/>
            <a:ext cx="14447520" cy="16642080"/>
          </a:xfrm>
          <a:prstGeom prst="rect">
            <a:avLst/>
          </a:prstGeom>
          <a:ln w="15706">
            <a:noFill/>
          </a:ln>
        </p:spPr>
        <p:txBody>
          <a:bodyPr vert="horz" wrap="square" lIns="0" tIns="269295" rIns="0" bIns="0" rtlCol="0">
            <a:spAutoFit/>
          </a:bodyPr>
          <a:lstStyle/>
          <a:p>
            <a:pPr marL="269301">
              <a:spcBef>
                <a:spcPts val="2122"/>
              </a:spcBef>
            </a:pPr>
            <a:r>
              <a:rPr lang="en-US" sz="4000" b="1" spc="-8" dirty="0">
                <a:solidFill>
                  <a:srgbClr val="FF0000"/>
                </a:solidFill>
                <a:latin typeface="Verdana"/>
                <a:cs typeface="Verdana"/>
              </a:rPr>
              <a:t>Case</a:t>
            </a: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The patient is a 62-year-old male with a medical history of chronic obstructive pulmonary disease (COPD) and tobacco use, who presented to our hospital after a ground level mechanical fall. He sustained fractured ribs six thru eight on the left. </a:t>
            </a: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The patient was subsequently admitted to the trauma surgical floor and started on heated high flow nasal oxygen (HHFNC) as well as a multi-modal pain regimen as per our institutional rib fracture guidelines. </a:t>
            </a: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Despite these interventions, the patient’s pain level remained unchanged and surgical stabilization of his rib fractures with intercostal nerve cryoablation was offered as a treatment modality. The patient refused rib fixation under general anesthesia. As an alternative, bedside intercostal nerve cryoablation under conscious sedation was discussed with and accepted by the patient. </a:t>
            </a: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The patient was transferred to the surgical trauma intensive care unit (STICU) and point-of-care ultrasound was used to mark the fractured ribs. The patient was positioned in the right lateral decubitus position and conscious sedation was achieved using 120 mg of intravenous ketamine as well as 100 mcg of fentanyl.  A separate surgical attending was responsible for the conscious sedation aspect of the procedure including monitoring of vitals.  </a:t>
            </a:r>
          </a:p>
          <a:p>
            <a:pPr>
              <a:lnSpc>
                <a:spcPct val="107000"/>
              </a:lnSpc>
              <a:spcAft>
                <a:spcPts val="1311"/>
              </a:spcAft>
            </a:pPr>
            <a:r>
              <a:rPr lang="en-US" sz="2950" kern="100" dirty="0">
                <a:latin typeface="Verdana" panose="020B0604030504040204" pitchFamily="34" charset="0"/>
                <a:ea typeface="Verdana" panose="020B0604030504040204" pitchFamily="34" charset="0"/>
                <a:cs typeface="Times New Roman" panose="02020603050405020304" pitchFamily="18" charset="0"/>
              </a:rPr>
              <a:t>20 ml of 1% lidocaine was used for local anesthesia at the planned surgical incision sites. A 4 cm longitudinal incision was made at the inferomedial border of the scapula. Blunt dissection was then used to reach the chest wall where the 7</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th</a:t>
            </a:r>
            <a:r>
              <a:rPr lang="en-US" sz="2950" kern="100" dirty="0">
                <a:latin typeface="Verdana" panose="020B0604030504040204" pitchFamily="34" charset="0"/>
                <a:ea typeface="Verdana" panose="020B0604030504040204" pitchFamily="34" charset="0"/>
                <a:cs typeface="Times New Roman" panose="02020603050405020304" pitchFamily="18" charset="0"/>
              </a:rPr>
              <a:t> rib was identified. 5 ml of a dexamethasone (8mg) /bupivacaine(30 ml) mixture was used to perform an intercostal block below the 7</a:t>
            </a:r>
            <a:r>
              <a:rPr lang="en-US" sz="2950" kern="100" baseline="30000" dirty="0">
                <a:latin typeface="Verdana" panose="020B0604030504040204" pitchFamily="34" charset="0"/>
                <a:ea typeface="Verdana" panose="020B0604030504040204" pitchFamily="34" charset="0"/>
                <a:cs typeface="Times New Roman" panose="02020603050405020304" pitchFamily="18" charset="0"/>
              </a:rPr>
              <a:t>th</a:t>
            </a:r>
            <a:r>
              <a:rPr lang="en-US" sz="2950" kern="100" dirty="0">
                <a:latin typeface="Verdana" panose="020B0604030504040204" pitchFamily="34" charset="0"/>
                <a:ea typeface="Verdana" panose="020B0604030504040204" pitchFamily="34" charset="0"/>
                <a:cs typeface="Times New Roman" panose="02020603050405020304" pitchFamily="18" charset="0"/>
              </a:rPr>
              <a:t> rib. A Vanderbilt clamp was used to bluntly dissect the intercostal space. The </a:t>
            </a:r>
            <a:r>
              <a:rPr lang="en-US" sz="2950" kern="100" dirty="0" err="1">
                <a:latin typeface="Verdana" panose="020B0604030504040204" pitchFamily="34" charset="0"/>
                <a:ea typeface="Verdana" panose="020B0604030504040204" pitchFamily="34" charset="0"/>
                <a:cs typeface="Times New Roman" panose="02020603050405020304" pitchFamily="18" charset="0"/>
              </a:rPr>
              <a:t>cryo</a:t>
            </a:r>
            <a:r>
              <a:rPr lang="en-US" sz="2950" kern="100" dirty="0">
                <a:latin typeface="Verdana" panose="020B0604030504040204" pitchFamily="34" charset="0"/>
                <a:ea typeface="Verdana" panose="020B0604030504040204" pitchFamily="34" charset="0"/>
                <a:cs typeface="Times New Roman" panose="02020603050405020304" pitchFamily="18" charset="0"/>
              </a:rPr>
              <a:t> probe was then inserted in the intercostal space below rib 7, ensuring adequate distance from the sympathetic chain, and cooled to -120 </a:t>
            </a:r>
            <a:r>
              <a:rPr lang="en-US" sz="2950" kern="100" dirty="0">
                <a:latin typeface="Verdana" panose="020B0604030504040204" pitchFamily="34" charset="0"/>
                <a:ea typeface="Verdana" panose="020B0604030504040204" pitchFamily="34" charset="0"/>
                <a:cs typeface="Times New Roman" panose="02020603050405020304" pitchFamily="18" charset="0"/>
                <a:sym typeface="Symbol" panose="05050102010706020507" pitchFamily="18" charset="2"/>
              </a:rPr>
              <a:t></a:t>
            </a:r>
            <a:r>
              <a:rPr lang="en-US" sz="2950" kern="100" dirty="0">
                <a:latin typeface="Verdana" panose="020B0604030504040204" pitchFamily="34" charset="0"/>
                <a:ea typeface="Verdana" panose="020B0604030504040204" pitchFamily="34" charset="0"/>
                <a:cs typeface="Times New Roman" panose="02020603050405020304" pitchFamily="18" charset="0"/>
              </a:rPr>
              <a:t>C. This was held in place for two minutes. From the same incision, the intercostal nerve bundles of ribs 6 and 8 were similarly addressed.</a:t>
            </a:r>
          </a:p>
          <a:p>
            <a:pPr>
              <a:lnSpc>
                <a:spcPct val="107000"/>
              </a:lnSpc>
              <a:spcAft>
                <a:spcPts val="1311"/>
              </a:spcAft>
            </a:pPr>
            <a:r>
              <a:rPr lang="en-US" sz="2800" kern="100" dirty="0">
                <a:latin typeface="Verdana" panose="020B0604030504040204" pitchFamily="34" charset="0"/>
                <a:ea typeface="Verdana" panose="020B0604030504040204" pitchFamily="34" charset="0"/>
                <a:cs typeface="Times New Roman" panose="02020603050405020304" pitchFamily="18" charset="0"/>
              </a:rPr>
              <a:t> </a:t>
            </a: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lnSpc>
                <a:spcPct val="100000"/>
              </a:lnSpc>
            </a:pPr>
            <a:endParaRPr sz="2800" dirty="0">
              <a:latin typeface="Verdana"/>
              <a:cs typeface="Verdana"/>
            </a:endParaRPr>
          </a:p>
          <a:p>
            <a:pPr>
              <a:spcBef>
                <a:spcPts val="48"/>
              </a:spcBef>
            </a:pPr>
            <a:endParaRPr sz="2800" dirty="0">
              <a:latin typeface="Verdana"/>
              <a:cs typeface="Verdana"/>
            </a:endParaRPr>
          </a:p>
        </p:txBody>
      </p:sp>
      <p:sp>
        <p:nvSpPr>
          <p:cNvPr id="22" name="object 5">
            <a:extLst>
              <a:ext uri="{FF2B5EF4-FFF2-40B4-BE49-F238E27FC236}">
                <a16:creationId xmlns:a16="http://schemas.microsoft.com/office/drawing/2014/main" id="{8BCB85EF-4F2D-8AB2-0CE6-AB996E7C1B4C}"/>
              </a:ext>
            </a:extLst>
          </p:cNvPr>
          <p:cNvSpPr txBox="1"/>
          <p:nvPr/>
        </p:nvSpPr>
        <p:spPr>
          <a:xfrm>
            <a:off x="29443680" y="27649809"/>
            <a:ext cx="14447520" cy="5555422"/>
          </a:xfrm>
          <a:prstGeom prst="rect">
            <a:avLst/>
          </a:prstGeom>
          <a:ln w="15706">
            <a:noFill/>
          </a:ln>
        </p:spPr>
        <p:txBody>
          <a:bodyPr vert="horz" wrap="square" lIns="0" tIns="269295" rIns="0" bIns="0" rtlCol="0">
            <a:spAutoFit/>
          </a:bodyPr>
          <a:lstStyle/>
          <a:p>
            <a:pPr marL="269310">
              <a:spcBef>
                <a:spcPts val="2120"/>
              </a:spcBef>
            </a:pPr>
            <a:r>
              <a:rPr sz="4000" b="1" spc="-8" dirty="0">
                <a:solidFill>
                  <a:srgbClr val="FF0000"/>
                </a:solidFill>
                <a:latin typeface="Verdana"/>
                <a:cs typeface="Verdana"/>
              </a:rPr>
              <a:t>References</a:t>
            </a:r>
            <a:endParaRPr sz="4000" dirty="0">
              <a:latin typeface="Verdana"/>
              <a:cs typeface="Verdana"/>
            </a:endParaRPr>
          </a:p>
          <a:p>
            <a:pPr marL="561495" indent="-561495">
              <a:lnSpc>
                <a:spcPct val="107000"/>
              </a:lnSpc>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Choi J, Min JG, Jopling JK,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Meshkin</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S,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Bessoff</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KE, Forrester JD. Intercostal nerve cryoablation during surgical stabilization of rib fractures. </a:t>
            </a:r>
            <a:r>
              <a:rPr lang="en-US" sz="1400" i="1" kern="100" dirty="0">
                <a:latin typeface="Verdana" panose="020B0604030504040204" pitchFamily="34" charset="0"/>
                <a:ea typeface="Verdana" panose="020B0604030504040204" pitchFamily="34" charset="0"/>
                <a:cs typeface="Times New Roman" panose="02020603050405020304" pitchFamily="18" charset="0"/>
              </a:rPr>
              <a:t>J Trauma Acute Care Surg</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2021 </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lnSpc>
                <a:spcPct val="107000"/>
              </a:lnSpc>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Nelson KM, Vincent RG, Bourke RS, et al. Intraoperative intercostal nerve freezing to prevent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postthoracotomy</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pain. </a:t>
            </a:r>
            <a:r>
              <a:rPr lang="en-US" sz="1400" i="1" kern="100" dirty="0">
                <a:latin typeface="Verdana" panose="020B0604030504040204" pitchFamily="34" charset="0"/>
                <a:ea typeface="Verdana" panose="020B0604030504040204" pitchFamily="34" charset="0"/>
                <a:cs typeface="Times New Roman" panose="02020603050405020304" pitchFamily="18" charset="0"/>
              </a:rPr>
              <a:t>Ann </a:t>
            </a:r>
            <a:r>
              <a:rPr lang="en-US" sz="1400" i="1" kern="100" dirty="0" err="1">
                <a:latin typeface="Verdana" panose="020B0604030504040204" pitchFamily="34" charset="0"/>
                <a:ea typeface="Verdana" panose="020B0604030504040204" pitchFamily="34" charset="0"/>
                <a:cs typeface="Times New Roman" panose="02020603050405020304" pitchFamily="18" charset="0"/>
              </a:rPr>
              <a:t>Thorac</a:t>
            </a:r>
            <a:r>
              <a:rPr lang="en-US" sz="1400" i="1" kern="100" dirty="0">
                <a:latin typeface="Verdana" panose="020B0604030504040204" pitchFamily="34" charset="0"/>
                <a:ea typeface="Verdana" panose="020B0604030504040204" pitchFamily="34" charset="0"/>
                <a:cs typeface="Times New Roman" panose="02020603050405020304" pitchFamily="18" charset="0"/>
              </a:rPr>
              <a:t> Surg</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1974;18(3):280-285. </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lnSpc>
                <a:spcPct val="107000"/>
              </a:lnSpc>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Eldredge RS, McMahon L. Intercostal nerve cryoablation therapy for the repair of pectus excavatum: a systematic review. </a:t>
            </a:r>
            <a:r>
              <a:rPr lang="en-US" sz="1400" i="1" kern="100" dirty="0">
                <a:latin typeface="Verdana" panose="020B0604030504040204" pitchFamily="34" charset="0"/>
                <a:ea typeface="Verdana" panose="020B0604030504040204" pitchFamily="34" charset="0"/>
                <a:cs typeface="Times New Roman" panose="02020603050405020304" pitchFamily="18" charset="0"/>
              </a:rPr>
              <a:t>Front Surg</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2023;10:1235120. Published 2023 Aug 24. </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lnSpc>
                <a:spcPct val="107000"/>
              </a:lnSpc>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Fokin AA, Hus N,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Wycech</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J, Rodriguez E, Puente I. Surgical Stabilization of Rib Fractures: Indications, Techniques, and Pitfalls. </a:t>
            </a:r>
            <a:r>
              <a:rPr lang="en-US" sz="1400" i="1" kern="100" dirty="0">
                <a:latin typeface="Verdana" panose="020B0604030504040204" pitchFamily="34" charset="0"/>
                <a:ea typeface="Verdana" panose="020B0604030504040204" pitchFamily="34" charset="0"/>
                <a:cs typeface="Times New Roman" panose="02020603050405020304" pitchFamily="18" charset="0"/>
              </a:rPr>
              <a:t>JBJS Essent Surg Tech</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2020;10(2):e0032. Published 2020 May 7. </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lnSpc>
                <a:spcPct val="107000"/>
              </a:lnSpc>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Clemence J Jr, Malik A, Farhat L, et al. Cryoablation of Intercostal Nerves Decreased Narcotic Usage After Thoracic or Thoracoabdominal Aortic Aneurysm Repair. </a:t>
            </a:r>
            <a:r>
              <a:rPr lang="en-US" sz="1400" i="1" kern="100" dirty="0">
                <a:latin typeface="Verdana" panose="020B0604030504040204" pitchFamily="34" charset="0"/>
                <a:ea typeface="Verdana" panose="020B0604030504040204" pitchFamily="34" charset="0"/>
                <a:cs typeface="Times New Roman" panose="02020603050405020304" pitchFamily="18" charset="0"/>
              </a:rPr>
              <a:t>Semin </a:t>
            </a:r>
            <a:r>
              <a:rPr lang="en-US" sz="1400" i="1" kern="100" dirty="0" err="1">
                <a:latin typeface="Verdana" panose="020B0604030504040204" pitchFamily="34" charset="0"/>
                <a:ea typeface="Verdana" panose="020B0604030504040204" pitchFamily="34" charset="0"/>
                <a:cs typeface="Times New Roman" panose="02020603050405020304" pitchFamily="18" charset="0"/>
              </a:rPr>
              <a:t>Thorac</a:t>
            </a:r>
            <a:r>
              <a:rPr lang="en-US" sz="1400" i="1" kern="100" dirty="0">
                <a:latin typeface="Verdana" panose="020B0604030504040204" pitchFamily="34" charset="0"/>
                <a:ea typeface="Verdana" panose="020B0604030504040204" pitchFamily="34" charset="0"/>
                <a:cs typeface="Times New Roman" panose="02020603050405020304" pitchFamily="18" charset="0"/>
              </a:rPr>
              <a:t> Cardiovasc Surg</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2020;32(3):404-412. </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lnSpc>
                <a:spcPct val="107000"/>
              </a:lnSpc>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Bobbie JS. Preoperative evaluation for anesthesia for noncardiac surgery. In: UpToDate, Connor RF (Ed), Wolters Kluwer. Accessed March 11 2024.</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lnSpc>
                <a:spcPct val="107000"/>
              </a:lnSpc>
              <a:spcAft>
                <a:spcPts val="1311"/>
              </a:spcAft>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Vana PG, Neubauer DC,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Luchette</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FA. Contemporary management of flail chest. Am Surg. 2014;80(6):527-535. </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buFont typeface="+mj-lt"/>
              <a:buAutoNum type="arabicPeriod"/>
            </a:pPr>
            <a:r>
              <a:rPr lang="en-US" sz="1400" dirty="0">
                <a:latin typeface="Verdana" panose="020B0604030504040204" pitchFamily="34" charset="0"/>
                <a:ea typeface="Verdana" panose="020B0604030504040204" pitchFamily="34" charset="0"/>
              </a:rPr>
              <a:t>Keller BA, </a:t>
            </a:r>
            <a:r>
              <a:rPr lang="en-US" sz="1400" dirty="0" err="1">
                <a:latin typeface="Verdana" panose="020B0604030504040204" pitchFamily="34" charset="0"/>
                <a:ea typeface="Verdana" panose="020B0604030504040204" pitchFamily="34" charset="0"/>
              </a:rPr>
              <a:t>Kabagambe</a:t>
            </a:r>
            <a:r>
              <a:rPr lang="en-US" sz="1400" dirty="0">
                <a:latin typeface="Verdana" panose="020B0604030504040204" pitchFamily="34" charset="0"/>
                <a:ea typeface="Verdana" panose="020B0604030504040204" pitchFamily="34" charset="0"/>
              </a:rPr>
              <a:t> SK, Becker JC, Chen YJ, Goodman LF, Clark-</a:t>
            </a:r>
            <a:r>
              <a:rPr lang="en-US" sz="1400" dirty="0" err="1">
                <a:latin typeface="Verdana" panose="020B0604030504040204" pitchFamily="34" charset="0"/>
                <a:ea typeface="Verdana" panose="020B0604030504040204" pitchFamily="34" charset="0"/>
              </a:rPr>
              <a:t>Wronski</a:t>
            </a:r>
            <a:r>
              <a:rPr lang="en-US" sz="1400" dirty="0">
                <a:latin typeface="Verdana" panose="020B0604030504040204" pitchFamily="34" charset="0"/>
                <a:ea typeface="Verdana" panose="020B0604030504040204" pitchFamily="34" charset="0"/>
              </a:rPr>
              <a:t> JM, et al. Intercostal nerve cryoablation versus thoracic epidural catheters for postoperative analgesia following pectus excavatum repair: preliminary outcomes in twenty-six cryoablation patients. J </a:t>
            </a:r>
            <a:r>
              <a:rPr lang="en-US" sz="1400" dirty="0" err="1">
                <a:latin typeface="Verdana" panose="020B0604030504040204" pitchFamily="34" charset="0"/>
                <a:ea typeface="Verdana" panose="020B0604030504040204" pitchFamily="34" charset="0"/>
              </a:rPr>
              <a:t>Pediatr</a:t>
            </a:r>
            <a:r>
              <a:rPr lang="en-US" sz="1400" dirty="0">
                <a:latin typeface="Verdana" panose="020B0604030504040204" pitchFamily="34" charset="0"/>
                <a:ea typeface="Verdana" panose="020B0604030504040204" pitchFamily="34" charset="0"/>
              </a:rPr>
              <a:t> Surg. (2016) </a:t>
            </a:r>
          </a:p>
          <a:p>
            <a:pPr marL="561495" indent="-561495">
              <a:lnSpc>
                <a:spcPct val="107000"/>
              </a:lnSpc>
              <a:buFont typeface="+mj-lt"/>
              <a:buAutoNum type="arabicPeriod"/>
            </a:pP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Meyer DE, Harvin JA, Vincent L, et al. Randomized Controlled Trial of Surgical Rib Fixation to Nonoperative Management in Severe Chest Wall Injury. Ann Surg. 2023;278(3):357-365. </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561495" indent="-561495">
              <a:lnSpc>
                <a:spcPct val="107000"/>
              </a:lnSpc>
              <a:spcAft>
                <a:spcPts val="1311"/>
              </a:spcAft>
              <a:buFont typeface="+mj-lt"/>
              <a:buAutoNum type="arabicPeriod"/>
            </a:pP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Prologo</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JD, Johnson C, Hawkins CM, et al. Natural History of Mixed and Motor Nerve Cryoablation in Humans-A Cohort Analysis. J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Vasc</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Interv</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en-US" sz="1400" kern="100"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Radiol</a:t>
            </a:r>
            <a:r>
              <a:rPr lang="en-US" sz="14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2020;31(6):912-916.e1</a:t>
            </a:r>
            <a:r>
              <a:rPr lang="en-US" sz="1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655077" marR="827684" indent="-386808">
              <a:spcBef>
                <a:spcPts val="16"/>
              </a:spcBef>
              <a:buAutoNum type="arabicPeriod"/>
              <a:tabLst>
                <a:tab pos="656118" algn="l"/>
              </a:tabLst>
            </a:pPr>
            <a:endParaRPr sz="1400" dirty="0">
              <a:latin typeface="Verdana"/>
              <a:cs typeface="Verdana"/>
            </a:endParaRPr>
          </a:p>
        </p:txBody>
      </p:sp>
      <p:pic>
        <p:nvPicPr>
          <p:cNvPr id="9" name="Picture 8" descr="A chest x-ray of a person&#10;&#10;Description automatically generated">
            <a:extLst>
              <a:ext uri="{FF2B5EF4-FFF2-40B4-BE49-F238E27FC236}">
                <a16:creationId xmlns:a16="http://schemas.microsoft.com/office/drawing/2014/main" id="{F7AD5669-10B6-23E4-4099-815EFFDFC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600" y="7853356"/>
            <a:ext cx="12572999" cy="8466009"/>
          </a:xfrm>
          <a:prstGeom prst="rect">
            <a:avLst/>
          </a:prstGeom>
        </p:spPr>
      </p:pic>
      <p:pic>
        <p:nvPicPr>
          <p:cNvPr id="11" name="Picture 10" descr="A wound with purple lines on it&#10;&#10;Description automatically generated">
            <a:extLst>
              <a:ext uri="{FF2B5EF4-FFF2-40B4-BE49-F238E27FC236}">
                <a16:creationId xmlns:a16="http://schemas.microsoft.com/office/drawing/2014/main" id="{CB6EF704-B33E-3712-50FB-8F6ABE528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720821" y="13682224"/>
            <a:ext cx="8830558" cy="12572999"/>
          </a:xfrm>
          <a:prstGeom prst="rect">
            <a:avLst/>
          </a:prstGeom>
        </p:spPr>
      </p:pic>
      <p:pic>
        <p:nvPicPr>
          <p:cNvPr id="13" name="Picture 12" descr="A person with a wound on his stomach&#10;&#10;Description automatically generated">
            <a:extLst>
              <a:ext uri="{FF2B5EF4-FFF2-40B4-BE49-F238E27FC236}">
                <a16:creationId xmlns:a16="http://schemas.microsoft.com/office/drawing/2014/main" id="{9DE7A2D8-8C8B-81B9-0032-6F071402F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694915" y="19667823"/>
            <a:ext cx="6882368" cy="12572999"/>
          </a:xfrm>
          <a:prstGeom prst="rect">
            <a:avLst/>
          </a:prstGeom>
        </p:spPr>
      </p:pic>
      <p:pic>
        <p:nvPicPr>
          <p:cNvPr id="19" name="Picture 18" descr="A person with gloves on performing surgery&#10;&#10;Description automatically generated with medium confidence">
            <a:extLst>
              <a:ext uri="{FF2B5EF4-FFF2-40B4-BE49-F238E27FC236}">
                <a16:creationId xmlns:a16="http://schemas.microsoft.com/office/drawing/2014/main" id="{04D6F7E3-E599-D4A9-AA23-AA499F002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5518" y="18318313"/>
            <a:ext cx="13080282" cy="9331496"/>
          </a:xfrm>
          <a:prstGeom prst="rect">
            <a:avLst/>
          </a:prstGeom>
        </p:spPr>
      </p:pic>
    </p:spTree>
    <p:extLst>
      <p:ext uri="{BB962C8B-B14F-4D97-AF65-F5344CB8AC3E}">
        <p14:creationId xmlns:p14="http://schemas.microsoft.com/office/powerpoint/2010/main" val="1297569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cb007d-bec2-4fdd-bed4-6d74d74d3da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2BFFEFBA19F64EABA36EB5C47D5852" ma:contentTypeVersion="12" ma:contentTypeDescription="Create a new document." ma:contentTypeScope="" ma:versionID="50a48b4845424de1f87477e6050f060b">
  <xsd:schema xmlns:xsd="http://www.w3.org/2001/XMLSchema" xmlns:xs="http://www.w3.org/2001/XMLSchema" xmlns:p="http://schemas.microsoft.com/office/2006/metadata/properties" xmlns:ns3="5bcb007d-bec2-4fdd-bed4-6d74d74d3dab" xmlns:ns4="c0deced3-d4f5-4e0c-8279-fc22bc86df5f" targetNamespace="http://schemas.microsoft.com/office/2006/metadata/properties" ma:root="true" ma:fieldsID="d56689e0556ae9f68c89a654a7522491" ns3:_="" ns4:_="">
    <xsd:import namespace="5bcb007d-bec2-4fdd-bed4-6d74d74d3dab"/>
    <xsd:import namespace="c0deced3-d4f5-4e0c-8279-fc22bc86df5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b007d-bec2-4fdd-bed4-6d74d74d3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deced3-d4f5-4e0c-8279-fc22bc86df5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0415B-DF1B-49D4-BADF-4B9CF0626163}">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5bcb007d-bec2-4fdd-bed4-6d74d74d3dab"/>
    <ds:schemaRef ds:uri="http://schemas.openxmlformats.org/package/2006/metadata/core-properties"/>
    <ds:schemaRef ds:uri="c0deced3-d4f5-4e0c-8279-fc22bc86df5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1B13065-A0F7-4B2C-B6C4-BB59303E6D3B}">
  <ds:schemaRefs>
    <ds:schemaRef ds:uri="http://schemas.microsoft.com/sharepoint/v3/contenttype/forms"/>
  </ds:schemaRefs>
</ds:datastoreItem>
</file>

<file path=customXml/itemProps3.xml><?xml version="1.0" encoding="utf-8"?>
<ds:datastoreItem xmlns:ds="http://schemas.openxmlformats.org/officeDocument/2006/customXml" ds:itemID="{8D48E9C4-C4F4-4681-8E9D-B7F76CE6E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b007d-bec2-4fdd-bed4-6d74d74d3dab"/>
    <ds:schemaRef ds:uri="c0deced3-d4f5-4e0c-8279-fc22bc86d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19700</TotalTime>
  <Words>1439</Words>
  <Application>Microsoft Macintosh PowerPoint</Application>
  <PresentationFormat>Custom</PresentationFormat>
  <Paragraphs>89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Verdana</vt:lpstr>
      <vt:lpstr>Office Theme</vt:lpstr>
      <vt:lpstr>Bedside Intercostal Nerve Cryoablation Performed Under Conscious Sedation For Rib Fracture Pain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Displacement of Initially Non-Displaced Rib Fractures Necessitating Surgical Fixation</dc:title>
  <cp:lastModifiedBy>Nate Dilts</cp:lastModifiedBy>
  <cp:revision>17</cp:revision>
  <dcterms:created xsi:type="dcterms:W3CDTF">2024-03-18T14:57:45Z</dcterms:created>
  <dcterms:modified xsi:type="dcterms:W3CDTF">2024-04-05T20:22:19Z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0x010100E12BFFEFBA19F64EABA36EB5C47D5852</vt:lpwstr>
  </property>
</Properties>
</file>